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8288000" cy="10287000"/>
  <p:notesSz cx="6858000" cy="9144000"/>
  <p:embeddedFontLst>
    <p:embeddedFont>
      <p:font typeface="Breathing" panose="02000500000000000000" charset="0"/>
      <p:regular r:id="rId7"/>
    </p:embeddedFont>
    <p:embeddedFont>
      <p:font typeface="Lato" panose="020B0604020202020204" charset="0"/>
      <p:regular r:id="rId8"/>
      <p:bold r:id="rId9"/>
      <p:italic r:id="rId10"/>
      <p:boldItalic r:id="rId11"/>
    </p:embeddedFont>
    <p:embeddedFont>
      <p:font typeface="Themysion" charset="0"/>
      <p:regular r:id="rId12"/>
    </p:embeddedFont>
    <p:embeddedFont>
      <p:font typeface="Lato Italics" panose="020B0604020202020204" charset="0"/>
      <p:regular r:id="rId13"/>
      <p:italic r:id="rId14"/>
    </p:embeddedFont>
    <p:embeddedFont>
      <p:font typeface="Biro Script Plus" panose="020B0604020202020204" charset="0"/>
      <p:regular r:id="rId15"/>
    </p:embeddedFont>
    <p:embeddedFont>
      <p:font typeface=" Avenir Next Arabic Bold" panose="020B0604020202020204" charset="-78"/>
      <p:regular r:id="rId16"/>
      <p:bold r:id="rId17"/>
    </p:embeddedFont>
    <p:embeddedFont>
      <p:font typeface="Open Sans Ultra-Bold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nva Sans Bold" panose="020B0604020202020204" charset="0"/>
      <p:regular r:id="rId24"/>
      <p:bold r:id="rId25"/>
    </p:embeddedFont>
    <p:embeddedFont>
      <p:font typeface="Canva San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4494" autoAdjust="0"/>
  </p:normalViewPr>
  <p:slideViewPr>
    <p:cSldViewPr>
      <p:cViewPr varScale="1">
        <p:scale>
          <a:sx n="55" d="100"/>
          <a:sy n="55" d="100"/>
        </p:scale>
        <p:origin x="77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viewProps" Target="viewProp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6.svg"/><Relationship Id="rId1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17" Type="http://schemas.openxmlformats.org/officeDocument/2006/relationships/image" Target="../media/image17.jpeg"/><Relationship Id="rId2" Type="http://schemas.openxmlformats.org/officeDocument/2006/relationships/audio" Target="../media/media2.m4a"/><Relationship Id="rId16" Type="http://schemas.openxmlformats.org/officeDocument/2006/relationships/image" Target="../media/image7.png"/><Relationship Id="rId1" Type="http://schemas.microsoft.com/office/2007/relationships/media" Target="../media/media2.m4a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4.jpeg"/><Relationship Id="rId2" Type="http://schemas.openxmlformats.org/officeDocument/2006/relationships/audio" Target="../media/media3.m4a"/><Relationship Id="rId16" Type="http://schemas.openxmlformats.org/officeDocument/2006/relationships/image" Target="../media/image17.jpeg"/><Relationship Id="rId1" Type="http://schemas.microsoft.com/office/2007/relationships/media" Target="../media/media3.m4a"/><Relationship Id="rId6" Type="http://schemas.openxmlformats.org/officeDocument/2006/relationships/image" Target="../media/image14.sv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7.png"/><Relationship Id="rId10" Type="http://schemas.openxmlformats.org/officeDocument/2006/relationships/image" Target="../media/image19.sv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2" Type="http://schemas.openxmlformats.org/officeDocument/2006/relationships/hyperlink" Target="https://register.awmf.org/assets/guidelines/020-027l_S1_Long-Post-Covid_2024-06_1.pdf%20zuletzt%20aufgerufen%20am%209.2.25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11" Type="http://schemas.openxmlformats.org/officeDocument/2006/relationships/image" Target="../media/image6.png"/><Relationship Id="rId5" Type="http://schemas.openxmlformats.org/officeDocument/2006/relationships/image" Target="../media/image18.jpeg"/><Relationship Id="rId10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92" t="-26417" b="-10277"/>
            </a:stretch>
          </a:blipFill>
        </p:spPr>
        <p:txBody>
          <a:bodyPr/>
          <a:lstStyle/>
          <a:p>
            <a:endParaRPr lang="de-DE" dirty="0"/>
          </a:p>
        </p:txBody>
      </p:sp>
      <p:grpSp>
        <p:nvGrpSpPr>
          <p:cNvPr id="3" name="Group 3"/>
          <p:cNvGrpSpPr/>
          <p:nvPr/>
        </p:nvGrpSpPr>
        <p:grpSpPr>
          <a:xfrm>
            <a:off x="6325908" y="7206309"/>
            <a:ext cx="1408314" cy="92379"/>
            <a:chOff x="0" y="0"/>
            <a:chExt cx="370914" cy="243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0914" cy="24330"/>
            </a:xfrm>
            <a:custGeom>
              <a:avLst/>
              <a:gdLst/>
              <a:ahLst/>
              <a:cxnLst/>
              <a:rect l="l" t="t" r="r" b="b"/>
              <a:pathLst>
                <a:path w="370914" h="24330">
                  <a:moveTo>
                    <a:pt x="0" y="0"/>
                  </a:moveTo>
                  <a:lnTo>
                    <a:pt x="370914" y="0"/>
                  </a:lnTo>
                  <a:lnTo>
                    <a:pt x="370914" y="24330"/>
                  </a:lnTo>
                  <a:lnTo>
                    <a:pt x="0" y="24330"/>
                  </a:lnTo>
                  <a:close/>
                </a:path>
              </a:pathLst>
            </a:custGeom>
            <a:solidFill>
              <a:srgbClr val="00878E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0914" cy="71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533400" y="3089464"/>
            <a:ext cx="5292168" cy="6356958"/>
          </a:xfrm>
          <a:custGeom>
            <a:avLst/>
            <a:gdLst/>
            <a:ahLst/>
            <a:cxnLst/>
            <a:rect l="l" t="t" r="r" b="b"/>
            <a:pathLst>
              <a:path w="5292168" h="6356958">
                <a:moveTo>
                  <a:pt x="0" y="0"/>
                </a:moveTo>
                <a:lnTo>
                  <a:pt x="5292167" y="0"/>
                </a:lnTo>
                <a:lnTo>
                  <a:pt x="529216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7" name="Group 7"/>
          <p:cNvGrpSpPr/>
          <p:nvPr/>
        </p:nvGrpSpPr>
        <p:grpSpPr>
          <a:xfrm>
            <a:off x="1177557" y="9649041"/>
            <a:ext cx="2336047" cy="637959"/>
            <a:chOff x="0" y="0"/>
            <a:chExt cx="3114730" cy="8506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0612" cy="850612"/>
            </a:xfrm>
            <a:custGeom>
              <a:avLst/>
              <a:gdLst/>
              <a:ahLst/>
              <a:cxnLst/>
              <a:rect l="l" t="t" r="r" b="b"/>
              <a:pathLst>
                <a:path w="850612" h="850612">
                  <a:moveTo>
                    <a:pt x="0" y="0"/>
                  </a:moveTo>
                  <a:lnTo>
                    <a:pt x="850612" y="0"/>
                  </a:lnTo>
                  <a:lnTo>
                    <a:pt x="850612" y="850612"/>
                  </a:lnTo>
                  <a:lnTo>
                    <a:pt x="0" y="85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5000"/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94685" y="0"/>
              <a:ext cx="814333" cy="814333"/>
            </a:xfrm>
            <a:custGeom>
              <a:avLst/>
              <a:gdLst/>
              <a:ahLst/>
              <a:cxnLst/>
              <a:rect l="l" t="t" r="r" b="b"/>
              <a:pathLst>
                <a:path w="814333" h="814333">
                  <a:moveTo>
                    <a:pt x="0" y="0"/>
                  </a:moveTo>
                  <a:lnTo>
                    <a:pt x="814333" y="0"/>
                  </a:lnTo>
                  <a:lnTo>
                    <a:pt x="814333" y="814333"/>
                  </a:lnTo>
                  <a:lnTo>
                    <a:pt x="0" y="814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5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349715" y="0"/>
              <a:ext cx="765015" cy="784630"/>
            </a:xfrm>
            <a:custGeom>
              <a:avLst/>
              <a:gdLst/>
              <a:ahLst/>
              <a:cxnLst/>
              <a:rect l="l" t="t" r="r" b="b"/>
              <a:pathLst>
                <a:path w="765015" h="784630">
                  <a:moveTo>
                    <a:pt x="0" y="0"/>
                  </a:moveTo>
                  <a:lnTo>
                    <a:pt x="765015" y="0"/>
                  </a:lnTo>
                  <a:lnTo>
                    <a:pt x="765015" y="784630"/>
                  </a:lnTo>
                  <a:lnTo>
                    <a:pt x="0" y="784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55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1" name="Freeform 11"/>
          <p:cNvSpPr/>
          <p:nvPr/>
        </p:nvSpPr>
        <p:spPr>
          <a:xfrm rot="336118">
            <a:off x="15876005" y="284999"/>
            <a:ext cx="2050889" cy="3194829"/>
          </a:xfrm>
          <a:custGeom>
            <a:avLst/>
            <a:gdLst/>
            <a:ahLst/>
            <a:cxnLst/>
            <a:rect l="l" t="t" r="r" b="b"/>
            <a:pathLst>
              <a:path w="2050889" h="3194829">
                <a:moveTo>
                  <a:pt x="0" y="0"/>
                </a:moveTo>
                <a:lnTo>
                  <a:pt x="2050888" y="0"/>
                </a:lnTo>
                <a:lnTo>
                  <a:pt x="2050888" y="3194829"/>
                </a:lnTo>
                <a:lnTo>
                  <a:pt x="0" y="3194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6325908" y="3991390"/>
            <a:ext cx="4331755" cy="187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14"/>
              </a:lnSpc>
            </a:pPr>
            <a:r>
              <a:rPr lang="en-US" sz="10938" b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Atem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72824" y="3991390"/>
            <a:ext cx="6899317" cy="1874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314"/>
              </a:lnSpc>
            </a:pPr>
            <a:r>
              <a:rPr lang="en-US" sz="10938" b="1">
                <a:solidFill>
                  <a:srgbClr val="48BAC3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therapie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39692" y="7332744"/>
            <a:ext cx="9823679" cy="277601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7335"/>
              </a:lnSpc>
            </a:pPr>
            <a:endParaRPr lang="en-US" sz="5239" dirty="0">
              <a:solidFill>
                <a:srgbClr val="FFFFFF"/>
              </a:solidFill>
              <a:latin typeface="Breathing"/>
              <a:ea typeface="Breathing"/>
              <a:cs typeface="Breathing"/>
              <a:sym typeface="Breathing"/>
            </a:endParaRPr>
          </a:p>
          <a:p>
            <a:pPr algn="ctr">
              <a:lnSpc>
                <a:spcPts val="7335"/>
              </a:lnSpc>
            </a:pPr>
            <a:r>
              <a:rPr lang="en-US" sz="5239" dirty="0">
                <a:solidFill>
                  <a:srgbClr val="FFFFFF"/>
                </a:solidFill>
                <a:latin typeface="Breathing"/>
                <a:ea typeface="Breathing"/>
                <a:cs typeface="Breathing"/>
                <a:sym typeface="Breathing"/>
              </a:rPr>
              <a:t>by Filipovic &amp; Klarmann</a:t>
            </a:r>
          </a:p>
          <a:p>
            <a:pPr algn="ctr">
              <a:lnSpc>
                <a:spcPts val="7335"/>
              </a:lnSpc>
              <a:spcBef>
                <a:spcPct val="0"/>
              </a:spcBef>
            </a:pPr>
            <a:endParaRPr lang="en-US" sz="5239" dirty="0">
              <a:solidFill>
                <a:srgbClr val="FFFFFF"/>
              </a:solidFill>
              <a:latin typeface="Breathing"/>
              <a:ea typeface="Breathing"/>
              <a:cs typeface="Breathing"/>
              <a:sym typeface="Breathing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719950" y="8955458"/>
            <a:ext cx="7351242" cy="481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4"/>
              </a:lnSpc>
              <a:spcBef>
                <a:spcPct val="0"/>
              </a:spcBef>
            </a:pPr>
            <a:r>
              <a:rPr lang="en-US" sz="2795" b="1">
                <a:solidFill>
                  <a:srgbClr val="48BAC3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rPr>
              <a:t>FK Fortbildung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36493" y="5912623"/>
            <a:ext cx="995907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Long- und Post-COVID | Post-Vac und ME/CFS </a:t>
            </a:r>
            <a:r>
              <a:rPr lang="en-US" sz="2800">
                <a:solidFill>
                  <a:srgbClr val="48BAC3"/>
                </a:solidFill>
                <a:latin typeface="Lato"/>
                <a:ea typeface="Lato"/>
                <a:cs typeface="Lato"/>
                <a:sym typeface="Lato"/>
              </a:rPr>
              <a:t>Symposium</a:t>
            </a:r>
          </a:p>
          <a:p>
            <a:pPr algn="ctr">
              <a:lnSpc>
                <a:spcPts val="3920"/>
              </a:lnSpc>
            </a:pPr>
            <a:r>
              <a:rPr lang="en-US" sz="2800" i="1">
                <a:solidFill>
                  <a:srgbClr val="FFFFFF"/>
                </a:solidFill>
                <a:latin typeface="Lato Italics"/>
                <a:ea typeface="Lato Italics"/>
                <a:cs typeface="Lato Italics"/>
                <a:sym typeface="Lato Italics"/>
              </a:rPr>
              <a:t>Übungssequenz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7197" y="9209134"/>
            <a:ext cx="1999526" cy="35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FFFFFF">
                    <a:alpha val="51765"/>
                  </a:srgbClr>
                </a:solidFill>
                <a:latin typeface="Lato"/>
                <a:ea typeface="Lato"/>
                <a:cs typeface="Lato"/>
                <a:sym typeface="Lato"/>
              </a:rPr>
              <a:t>#</a:t>
            </a:r>
            <a:r>
              <a:rPr lang="en-US" sz="2200" dirty="0" err="1">
                <a:solidFill>
                  <a:srgbClr val="FFFFFF">
                    <a:alpha val="51765"/>
                  </a:srgbClr>
                </a:solidFill>
                <a:latin typeface="Lato"/>
                <a:ea typeface="Lato"/>
                <a:cs typeface="Lato"/>
                <a:sym typeface="Lato"/>
              </a:rPr>
              <a:t>silkefilipovic</a:t>
            </a:r>
            <a:endParaRPr lang="en-US" sz="2200" dirty="0">
              <a:solidFill>
                <a:srgbClr val="FFFFFF">
                  <a:alpha val="51765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C46D25B8-199D-8E25-53BE-2D9D0EE43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22" name="Grafik 21" descr="Ein Bild, das Menschliches Gesicht, Person, Lächeln, Brille enthält.&#10;&#10;KI-generierte Inhalte können fehlerhaft sein.">
            <a:extLst>
              <a:ext uri="{FF2B5EF4-FFF2-40B4-BE49-F238E27FC236}">
                <a16:creationId xmlns:a16="http://schemas.microsoft.com/office/drawing/2014/main" id="{B3E5B239-22B0-B2E1-424C-58676DA582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07" y="1485900"/>
            <a:ext cx="3549711" cy="2366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16"/>
    </mc:Choice>
    <mc:Fallback xmlns="">
      <p:transition spd="slow" advTm="71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97842"/>
            <a:chOff x="0" y="0"/>
            <a:chExt cx="4816593" cy="1158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8279"/>
            </a:xfrm>
            <a:custGeom>
              <a:avLst/>
              <a:gdLst/>
              <a:ahLst/>
              <a:cxnLst/>
              <a:rect l="l" t="t" r="r" b="b"/>
              <a:pathLst>
                <a:path w="4816592" h="1158279">
                  <a:moveTo>
                    <a:pt x="0" y="0"/>
                  </a:moveTo>
                  <a:lnTo>
                    <a:pt x="4816592" y="0"/>
                  </a:lnTo>
                  <a:lnTo>
                    <a:pt x="4816592" y="1158279"/>
                  </a:lnTo>
                  <a:lnTo>
                    <a:pt x="0" y="1158279"/>
                  </a:lnTo>
                  <a:close/>
                </a:path>
              </a:pathLst>
            </a:custGeom>
            <a:solidFill>
              <a:srgbClr val="1A2D3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205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0285"/>
            <a:ext cx="18288000" cy="4387557"/>
          </a:xfrm>
          <a:custGeom>
            <a:avLst/>
            <a:gdLst/>
            <a:ahLst/>
            <a:cxnLst/>
            <a:rect l="l" t="t" r="r" b="b"/>
            <a:pathLst>
              <a:path w="18288000" h="4387557">
                <a:moveTo>
                  <a:pt x="0" y="0"/>
                </a:moveTo>
                <a:lnTo>
                  <a:pt x="18288000" y="0"/>
                </a:lnTo>
                <a:lnTo>
                  <a:pt x="18288000" y="4387557"/>
                </a:lnTo>
                <a:lnTo>
                  <a:pt x="0" y="438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25023" b="-15320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AutoShape 6"/>
          <p:cNvSpPr/>
          <p:nvPr/>
        </p:nvSpPr>
        <p:spPr>
          <a:xfrm rot="5400000">
            <a:off x="4909125" y="6912421"/>
            <a:ext cx="2936897" cy="0"/>
          </a:xfrm>
          <a:prstGeom prst="line">
            <a:avLst/>
          </a:prstGeom>
          <a:ln w="38100" cap="flat">
            <a:solidFill>
              <a:srgbClr val="5CE1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7" name="AutoShape 7"/>
          <p:cNvSpPr/>
          <p:nvPr/>
        </p:nvSpPr>
        <p:spPr>
          <a:xfrm rot="5400000">
            <a:off x="10626728" y="6912421"/>
            <a:ext cx="2936897" cy="0"/>
          </a:xfrm>
          <a:prstGeom prst="line">
            <a:avLst/>
          </a:prstGeom>
          <a:ln w="38100" cap="flat">
            <a:solidFill>
              <a:srgbClr val="5CE1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5718081" y="595228"/>
            <a:ext cx="6855791" cy="70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00" b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Atem</a:t>
            </a:r>
            <a:r>
              <a:rPr lang="en-US" sz="4400" b="1">
                <a:solidFill>
                  <a:srgbClr val="48BAC3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ökonomie</a:t>
            </a:r>
            <a:r>
              <a:rPr lang="en-US" sz="4400" b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finden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627125"/>
            <a:ext cx="4837672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Einatmen durch die Nase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25164" y="7627125"/>
            <a:ext cx="4837672" cy="155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unterschiedliche Stockwerke hochfahren</a:t>
            </a:r>
          </a:p>
          <a:p>
            <a:pPr algn="ctr">
              <a:lnSpc>
                <a:spcPts val="3080"/>
              </a:lnSpc>
            </a:pPr>
            <a:endParaRPr lang="en-US" sz="2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Nicht bis auf das Dach!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4885" y="6914546"/>
            <a:ext cx="3945301" cy="4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b="1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Increase energy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71350" y="6914546"/>
            <a:ext cx="3945301" cy="4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b="1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Can control deepness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48818" y="2175488"/>
            <a:ext cx="12996420" cy="803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Wahrnehmung. Bronchialkaliberschwankungen. Diffusionsstrecke. Atemmittellage finden. Gegen Hyperventilation. Gegen Dyspnoe. Für mehr Effektivität.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421628" y="7627125"/>
            <a:ext cx="4837672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Lippenbremse zum Ausatmen nutzen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67814" y="6914546"/>
            <a:ext cx="3945301" cy="4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b="1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Be more positive</a:t>
            </a:r>
          </a:p>
        </p:txBody>
      </p:sp>
      <p:sp>
        <p:nvSpPr>
          <p:cNvPr id="16" name="Freeform 16"/>
          <p:cNvSpPr/>
          <p:nvPr/>
        </p:nvSpPr>
        <p:spPr>
          <a:xfrm rot="5238870">
            <a:off x="2237595" y="4702548"/>
            <a:ext cx="2307398" cy="1778794"/>
          </a:xfrm>
          <a:custGeom>
            <a:avLst/>
            <a:gdLst/>
            <a:ahLst/>
            <a:cxnLst/>
            <a:rect l="l" t="t" r="r" b="b"/>
            <a:pathLst>
              <a:path w="2307398" h="1778794">
                <a:moveTo>
                  <a:pt x="0" y="0"/>
                </a:moveTo>
                <a:lnTo>
                  <a:pt x="2307398" y="0"/>
                </a:lnTo>
                <a:lnTo>
                  <a:pt x="2307398" y="1778795"/>
                </a:lnTo>
                <a:lnTo>
                  <a:pt x="0" y="1778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7" name="Group 17"/>
          <p:cNvGrpSpPr/>
          <p:nvPr/>
        </p:nvGrpSpPr>
        <p:grpSpPr>
          <a:xfrm>
            <a:off x="2581033" y="4659335"/>
            <a:ext cx="1865220" cy="186522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48BA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933953" y="4930548"/>
            <a:ext cx="1138929" cy="1103725"/>
          </a:xfrm>
          <a:custGeom>
            <a:avLst/>
            <a:gdLst/>
            <a:ahLst/>
            <a:cxnLst/>
            <a:rect l="l" t="t" r="r" b="b"/>
            <a:pathLst>
              <a:path w="1138929" h="1103725">
                <a:moveTo>
                  <a:pt x="0" y="0"/>
                </a:moveTo>
                <a:lnTo>
                  <a:pt x="1138929" y="0"/>
                </a:lnTo>
                <a:lnTo>
                  <a:pt x="1138929" y="1103725"/>
                </a:lnTo>
                <a:lnTo>
                  <a:pt x="0" y="1103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Freeform 21"/>
          <p:cNvSpPr/>
          <p:nvPr/>
        </p:nvSpPr>
        <p:spPr>
          <a:xfrm>
            <a:off x="7834493" y="3971683"/>
            <a:ext cx="2619013" cy="2619013"/>
          </a:xfrm>
          <a:custGeom>
            <a:avLst/>
            <a:gdLst/>
            <a:ahLst/>
            <a:cxnLst/>
            <a:rect l="l" t="t" r="r" b="b"/>
            <a:pathLst>
              <a:path w="2619013" h="2619013">
                <a:moveTo>
                  <a:pt x="0" y="0"/>
                </a:moveTo>
                <a:lnTo>
                  <a:pt x="2619014" y="0"/>
                </a:lnTo>
                <a:lnTo>
                  <a:pt x="2619014" y="2619013"/>
                </a:lnTo>
                <a:lnTo>
                  <a:pt x="0" y="26190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2" name="Freeform 22"/>
          <p:cNvSpPr/>
          <p:nvPr/>
        </p:nvSpPr>
        <p:spPr>
          <a:xfrm rot="5238870">
            <a:off x="13476809" y="4382276"/>
            <a:ext cx="2803824" cy="2161493"/>
          </a:xfrm>
          <a:custGeom>
            <a:avLst/>
            <a:gdLst/>
            <a:ahLst/>
            <a:cxnLst/>
            <a:rect l="l" t="t" r="r" b="b"/>
            <a:pathLst>
              <a:path w="2803824" h="2161493">
                <a:moveTo>
                  <a:pt x="0" y="0"/>
                </a:moveTo>
                <a:lnTo>
                  <a:pt x="2803824" y="0"/>
                </a:lnTo>
                <a:lnTo>
                  <a:pt x="2803824" y="2161494"/>
                </a:lnTo>
                <a:lnTo>
                  <a:pt x="0" y="2161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8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3" name="Group 23"/>
          <p:cNvGrpSpPr/>
          <p:nvPr/>
        </p:nvGrpSpPr>
        <p:grpSpPr>
          <a:xfrm>
            <a:off x="13946361" y="4318660"/>
            <a:ext cx="2077605" cy="207760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48BA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139060" y="4733500"/>
            <a:ext cx="1440098" cy="1442721"/>
          </a:xfrm>
          <a:custGeom>
            <a:avLst/>
            <a:gdLst/>
            <a:ahLst/>
            <a:cxnLst/>
            <a:rect l="l" t="t" r="r" b="b"/>
            <a:pathLst>
              <a:path w="1440098" h="1442721">
                <a:moveTo>
                  <a:pt x="0" y="0"/>
                </a:moveTo>
                <a:lnTo>
                  <a:pt x="1440098" y="0"/>
                </a:lnTo>
                <a:lnTo>
                  <a:pt x="1440098" y="1442721"/>
                </a:lnTo>
                <a:lnTo>
                  <a:pt x="0" y="14427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5" name="TextBox 35"/>
          <p:cNvSpPr txBox="1"/>
          <p:nvPr/>
        </p:nvSpPr>
        <p:spPr>
          <a:xfrm>
            <a:off x="12097153" y="1255374"/>
            <a:ext cx="3745986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48BAC3"/>
                </a:solidFill>
                <a:latin typeface="Breathing"/>
                <a:ea typeface="Breathing"/>
                <a:cs typeface="Breathing"/>
                <a:sym typeface="Breathing"/>
              </a:rPr>
              <a:t>by Silke Filipovic</a:t>
            </a:r>
          </a:p>
        </p:txBody>
      </p:sp>
      <p:sp>
        <p:nvSpPr>
          <p:cNvPr id="36" name="Freeform 36"/>
          <p:cNvSpPr/>
          <p:nvPr/>
        </p:nvSpPr>
        <p:spPr>
          <a:xfrm>
            <a:off x="16990178" y="8536768"/>
            <a:ext cx="1077836" cy="1679029"/>
          </a:xfrm>
          <a:custGeom>
            <a:avLst/>
            <a:gdLst/>
            <a:ahLst/>
            <a:cxnLst/>
            <a:rect l="l" t="t" r="r" b="b"/>
            <a:pathLst>
              <a:path w="1077836" h="1679029">
                <a:moveTo>
                  <a:pt x="0" y="0"/>
                </a:moveTo>
                <a:lnTo>
                  <a:pt x="1077835" y="0"/>
                </a:lnTo>
                <a:lnTo>
                  <a:pt x="1077835" y="1679028"/>
                </a:lnTo>
                <a:lnTo>
                  <a:pt x="0" y="1679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C9A320B8-7956-01E3-B2E0-6827EDABF25F}"/>
              </a:ext>
            </a:extLst>
          </p:cNvPr>
          <p:cNvGrpSpPr/>
          <p:nvPr/>
        </p:nvGrpSpPr>
        <p:grpSpPr>
          <a:xfrm>
            <a:off x="79137" y="9390300"/>
            <a:ext cx="2791496" cy="727076"/>
            <a:chOff x="9036" y="0"/>
            <a:chExt cx="3721994" cy="969434"/>
          </a:xfrm>
        </p:grpSpPr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00C620B4-12CE-A7A5-BB57-90BF426AE800}"/>
                </a:ext>
              </a:extLst>
            </p:cNvPr>
            <p:cNvGrpSpPr/>
            <p:nvPr/>
          </p:nvGrpSpPr>
          <p:grpSpPr>
            <a:xfrm>
              <a:off x="42019" y="0"/>
              <a:ext cx="3689011" cy="969433"/>
              <a:chOff x="0" y="0"/>
              <a:chExt cx="1293448" cy="339905"/>
            </a:xfrm>
          </p:grpSpPr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F592A54F-43F0-579E-3E59-1EB5F9B8EC9F}"/>
                  </a:ext>
                </a:extLst>
              </p:cNvPr>
              <p:cNvSpPr/>
              <p:nvPr/>
            </p:nvSpPr>
            <p:spPr>
              <a:xfrm>
                <a:off x="0" y="0"/>
                <a:ext cx="1293448" cy="339905"/>
              </a:xfrm>
              <a:custGeom>
                <a:avLst/>
                <a:gdLst/>
                <a:ahLst/>
                <a:cxnLst/>
                <a:rect l="l" t="t" r="r" b="b"/>
                <a:pathLst>
                  <a:path w="1293448" h="339905">
                    <a:moveTo>
                      <a:pt x="0" y="0"/>
                    </a:moveTo>
                    <a:lnTo>
                      <a:pt x="1293448" y="0"/>
                    </a:lnTo>
                    <a:lnTo>
                      <a:pt x="1293448" y="339905"/>
                    </a:lnTo>
                    <a:lnTo>
                      <a:pt x="0" y="339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TextBox 13">
                <a:extLst>
                  <a:ext uri="{FF2B5EF4-FFF2-40B4-BE49-F238E27FC236}">
                    <a16:creationId xmlns:a16="http://schemas.microsoft.com/office/drawing/2014/main" id="{E8484EB1-0ECD-CE49-A0A2-A59E86CBF83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293448" cy="3780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17B4655F-2FEE-2919-991F-F88EE3D111F4}"/>
                </a:ext>
              </a:extLst>
            </p:cNvPr>
            <p:cNvSpPr/>
            <p:nvPr/>
          </p:nvSpPr>
          <p:spPr>
            <a:xfrm>
              <a:off x="163903" y="53687"/>
              <a:ext cx="840340" cy="840340"/>
            </a:xfrm>
            <a:custGeom>
              <a:avLst/>
              <a:gdLst/>
              <a:ahLst/>
              <a:cxnLst/>
              <a:rect l="l" t="t" r="r" b="b"/>
              <a:pathLst>
                <a:path w="840340" h="840340">
                  <a:moveTo>
                    <a:pt x="0" y="0"/>
                  </a:moveTo>
                  <a:lnTo>
                    <a:pt x="840340" y="0"/>
                  </a:lnTo>
                  <a:lnTo>
                    <a:pt x="840340" y="840340"/>
                  </a:lnTo>
                  <a:lnTo>
                    <a:pt x="0" y="8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072CE897-2EF3-151C-CAE2-9D47CD2DDF27}"/>
                </a:ext>
              </a:extLst>
            </p:cNvPr>
            <p:cNvSpPr/>
            <p:nvPr/>
          </p:nvSpPr>
          <p:spPr>
            <a:xfrm>
              <a:off x="2655200" y="53687"/>
              <a:ext cx="785366" cy="811721"/>
            </a:xfrm>
            <a:custGeom>
              <a:avLst/>
              <a:gdLst/>
              <a:ahLst/>
              <a:cxnLst/>
              <a:rect l="l" t="t" r="r" b="b"/>
              <a:pathLst>
                <a:path w="785366" h="811721">
                  <a:moveTo>
                    <a:pt x="0" y="0"/>
                  </a:moveTo>
                  <a:lnTo>
                    <a:pt x="785366" y="0"/>
                  </a:lnTo>
                  <a:lnTo>
                    <a:pt x="785366" y="811720"/>
                  </a:lnTo>
                  <a:lnTo>
                    <a:pt x="0" y="811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51DEEA45-8964-1C15-7412-4AFD0D8BCDE7}"/>
                </a:ext>
              </a:extLst>
            </p:cNvPr>
            <p:cNvSpPr txBox="1"/>
            <p:nvPr/>
          </p:nvSpPr>
          <p:spPr>
            <a:xfrm>
              <a:off x="865177" y="159103"/>
              <a:ext cx="1878020" cy="3077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4"/>
                </a:lnSpc>
                <a:spcBef>
                  <a:spcPct val="0"/>
                </a:spcBef>
              </a:pPr>
              <a:r>
                <a:rPr lang="en-US" sz="1295" b="1" dirty="0">
                  <a:solidFill>
                    <a:srgbClr val="00878E"/>
                  </a:solidFill>
                  <a:latin typeface=" Avenir Next Arabic Bold"/>
                  <a:ea typeface=" Avenir Next Arabic Bold"/>
                  <a:cs typeface=" Avenir Next Arabic Bold"/>
                  <a:sym typeface=" Avenir Next Arabic Bold"/>
                </a:rPr>
                <a:t>FK-</a:t>
              </a:r>
              <a:r>
                <a:rPr lang="en-US" sz="1295" b="1" dirty="0" err="1">
                  <a:solidFill>
                    <a:srgbClr val="00878E"/>
                  </a:solidFill>
                  <a:latin typeface=" Avenir Next Arabic Bold"/>
                  <a:ea typeface=" Avenir Next Arabic Bold"/>
                  <a:cs typeface=" Avenir Next Arabic Bold"/>
                  <a:sym typeface=" Avenir Next Arabic Bold"/>
                </a:rPr>
                <a:t>Fortbildung</a:t>
              </a:r>
              <a:endParaRPr lang="en-US" sz="1295" b="1" dirty="0">
                <a:solidFill>
                  <a:srgbClr val="00878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endParaRPr>
            </a:p>
          </p:txBody>
        </p: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573CDF3B-7365-B018-39CF-FF2A2B53D457}"/>
                </a:ext>
              </a:extLst>
            </p:cNvPr>
            <p:cNvSpPr txBox="1"/>
            <p:nvPr/>
          </p:nvSpPr>
          <p:spPr>
            <a:xfrm rot="-217406">
              <a:off x="9036" y="353038"/>
              <a:ext cx="3689011" cy="478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r>
                <a:rPr lang="en-US" sz="2197" dirty="0">
                  <a:solidFill>
                    <a:srgbClr val="A6A6A6"/>
                  </a:solidFill>
                  <a:latin typeface="Themysion"/>
                  <a:ea typeface="Themysion"/>
                  <a:cs typeface="Themysion"/>
                  <a:sym typeface="Themysion"/>
                </a:rPr>
                <a:t>und </a:t>
              </a:r>
              <a:r>
                <a:rPr lang="en-US" sz="2197" dirty="0" err="1">
                  <a:solidFill>
                    <a:srgbClr val="A6A6A6"/>
                  </a:solidFill>
                  <a:latin typeface="Themysion"/>
                  <a:ea typeface="Themysion"/>
                  <a:cs typeface="Themysion"/>
                  <a:sym typeface="Themysion"/>
                </a:rPr>
                <a:t>Therapie</a:t>
              </a:r>
              <a:endParaRPr lang="en-US" sz="2197" dirty="0">
                <a:solidFill>
                  <a:srgbClr val="A6A6A6"/>
                </a:solidFill>
                <a:latin typeface="Themysion"/>
                <a:ea typeface="Themysion"/>
                <a:cs typeface="Themysion"/>
                <a:sym typeface="Themysion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AE3E0FF4-1F52-EB4C-0449-8904D32D8237}"/>
                </a:ext>
              </a:extLst>
            </p:cNvPr>
            <p:cNvSpPr/>
            <p:nvPr/>
          </p:nvSpPr>
          <p:spPr>
            <a:xfrm>
              <a:off x="1288731" y="668466"/>
              <a:ext cx="995004" cy="300968"/>
            </a:xfrm>
            <a:custGeom>
              <a:avLst/>
              <a:gdLst/>
              <a:ahLst/>
              <a:cxnLst/>
              <a:rect l="l" t="t" r="r" b="b"/>
              <a:pathLst>
                <a:path w="995004" h="300968">
                  <a:moveTo>
                    <a:pt x="0" y="0"/>
                  </a:moveTo>
                  <a:lnTo>
                    <a:pt x="995004" y="0"/>
                  </a:lnTo>
                  <a:lnTo>
                    <a:pt x="995004" y="300967"/>
                  </a:lnTo>
                  <a:lnTo>
                    <a:pt x="0" y="300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r="-4476" b="-5165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47" name="Audio 46">
            <a:extLst>
              <a:ext uri="{FF2B5EF4-FFF2-40B4-BE49-F238E27FC236}">
                <a16:creationId xmlns:a16="http://schemas.microsoft.com/office/drawing/2014/main" id="{6AE67C56-0E67-93F5-36A2-01B544C4D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48" name="Grafik 47" descr="Ein Bild, das Menschliches Gesicht, Person, Lächeln, Brille enthält.&#10;&#10;KI-generierte Inhalte können fehlerhaft sein.">
            <a:extLst>
              <a:ext uri="{FF2B5EF4-FFF2-40B4-BE49-F238E27FC236}">
                <a16:creationId xmlns:a16="http://schemas.microsoft.com/office/drawing/2014/main" id="{C550DC3F-BE1A-C877-82C0-04986AC331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" y="93053"/>
            <a:ext cx="2831159" cy="1887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40"/>
    </mc:Choice>
    <mc:Fallback xmlns="">
      <p:transition spd="slow" advTm="5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4397842"/>
            <a:chOff x="0" y="0"/>
            <a:chExt cx="4816593" cy="11582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58279"/>
            </a:xfrm>
            <a:custGeom>
              <a:avLst/>
              <a:gdLst/>
              <a:ahLst/>
              <a:cxnLst/>
              <a:rect l="l" t="t" r="r" b="b"/>
              <a:pathLst>
                <a:path w="4816592" h="1158279">
                  <a:moveTo>
                    <a:pt x="0" y="0"/>
                  </a:moveTo>
                  <a:lnTo>
                    <a:pt x="4816592" y="0"/>
                  </a:lnTo>
                  <a:lnTo>
                    <a:pt x="4816592" y="1158279"/>
                  </a:lnTo>
                  <a:lnTo>
                    <a:pt x="0" y="1158279"/>
                  </a:lnTo>
                  <a:close/>
                </a:path>
              </a:pathLst>
            </a:custGeom>
            <a:solidFill>
              <a:srgbClr val="1A2D3B"/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205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0285"/>
            <a:ext cx="18288000" cy="4387557"/>
          </a:xfrm>
          <a:custGeom>
            <a:avLst/>
            <a:gdLst/>
            <a:ahLst/>
            <a:cxnLst/>
            <a:rect l="l" t="t" r="r" b="b"/>
            <a:pathLst>
              <a:path w="18288000" h="4387557">
                <a:moveTo>
                  <a:pt x="0" y="0"/>
                </a:moveTo>
                <a:lnTo>
                  <a:pt x="18288000" y="0"/>
                </a:lnTo>
                <a:lnTo>
                  <a:pt x="18288000" y="4387557"/>
                </a:lnTo>
                <a:lnTo>
                  <a:pt x="0" y="438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 t="-25023" b="-153200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AutoShape 6"/>
          <p:cNvSpPr/>
          <p:nvPr/>
        </p:nvSpPr>
        <p:spPr>
          <a:xfrm rot="5400000">
            <a:off x="4909125" y="6912421"/>
            <a:ext cx="2936897" cy="0"/>
          </a:xfrm>
          <a:prstGeom prst="line">
            <a:avLst/>
          </a:prstGeom>
          <a:ln w="38100" cap="flat">
            <a:solidFill>
              <a:srgbClr val="5CE1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7" name="AutoShape 7"/>
          <p:cNvSpPr/>
          <p:nvPr/>
        </p:nvSpPr>
        <p:spPr>
          <a:xfrm rot="5400000">
            <a:off x="10626728" y="6912421"/>
            <a:ext cx="2936897" cy="0"/>
          </a:xfrm>
          <a:prstGeom prst="line">
            <a:avLst/>
          </a:prstGeom>
          <a:ln w="38100" cap="flat">
            <a:solidFill>
              <a:srgbClr val="5CE1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Box 8"/>
          <p:cNvSpPr txBox="1"/>
          <p:nvPr/>
        </p:nvSpPr>
        <p:spPr>
          <a:xfrm>
            <a:off x="5716104" y="621433"/>
            <a:ext cx="6855791" cy="70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400" b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Atem</a:t>
            </a:r>
            <a:r>
              <a:rPr lang="en-US" sz="4400" b="1">
                <a:solidFill>
                  <a:srgbClr val="48BAC3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ökonomie</a:t>
            </a:r>
            <a:r>
              <a:rPr lang="en-US" sz="4400" b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 finden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7472" y="8430142"/>
            <a:ext cx="4837672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Einatmen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durch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die Nase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7310" y="9685069"/>
            <a:ext cx="13900090" cy="358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Mäßig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tiefe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Einatmung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	|	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Atmung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 den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Bauch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lenken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	|	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Keine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maximal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tiefe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Atmung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nutzen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0949" y="7705235"/>
            <a:ext cx="3945301" cy="4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b="1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Increase energy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7355" y="7568481"/>
            <a:ext cx="4652599" cy="40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b="1" dirty="0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47-8 - Can control deepness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48818" y="2175488"/>
            <a:ext cx="12996420" cy="786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dirty="0" err="1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Wahrnehmung</a:t>
            </a:r>
            <a:r>
              <a:rPr lang="en-US" sz="2500" dirty="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2500" dirty="0" err="1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Atemvertiefung</a:t>
            </a:r>
            <a:r>
              <a:rPr lang="en-US" sz="2500" dirty="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2500" dirty="0" err="1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Atemberuhigung</a:t>
            </a:r>
            <a:r>
              <a:rPr lang="en-US" sz="2500" dirty="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. </a:t>
            </a:r>
          </a:p>
          <a:p>
            <a:pPr algn="ctr">
              <a:lnSpc>
                <a:spcPts val="3200"/>
              </a:lnSpc>
            </a:pPr>
            <a:r>
              <a:rPr lang="en-US" sz="2500" dirty="0" err="1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Verbesserung</a:t>
            </a:r>
            <a:r>
              <a:rPr lang="en-US" sz="2500" dirty="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00" dirty="0" err="1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Diffusionszeit</a:t>
            </a:r>
            <a:r>
              <a:rPr lang="en-US" sz="2500" dirty="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2500" dirty="0" err="1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Effektivität</a:t>
            </a:r>
            <a:r>
              <a:rPr lang="en-US" sz="2500" dirty="0">
                <a:solidFill>
                  <a:srgbClr val="F7FDF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59335" y="8417814"/>
            <a:ext cx="4837672" cy="382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Lippenbremse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zum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Ausatmen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nutzen</a:t>
            </a:r>
            <a:endParaRPr lang="en-US" sz="22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886036" y="7514804"/>
            <a:ext cx="4910971" cy="803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500" b="1" dirty="0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Be more positive</a:t>
            </a:r>
          </a:p>
          <a:p>
            <a:pPr algn="ctr">
              <a:lnSpc>
                <a:spcPts val="3200"/>
              </a:lnSpc>
            </a:pPr>
            <a:r>
              <a:rPr lang="en-US" sz="2500" b="1" dirty="0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positive-</a:t>
            </a:r>
            <a:r>
              <a:rPr lang="en-US" sz="2500" b="1" dirty="0" err="1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exspiration</a:t>
            </a:r>
            <a:r>
              <a:rPr lang="en-US" sz="2500" b="1" dirty="0">
                <a:solidFill>
                  <a:srgbClr val="000000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-pressure </a:t>
            </a:r>
          </a:p>
        </p:txBody>
      </p:sp>
      <p:sp>
        <p:nvSpPr>
          <p:cNvPr id="16" name="Freeform 16"/>
          <p:cNvSpPr/>
          <p:nvPr/>
        </p:nvSpPr>
        <p:spPr>
          <a:xfrm rot="5238870">
            <a:off x="2237595" y="4702548"/>
            <a:ext cx="2307398" cy="1778794"/>
          </a:xfrm>
          <a:custGeom>
            <a:avLst/>
            <a:gdLst/>
            <a:ahLst/>
            <a:cxnLst/>
            <a:rect l="l" t="t" r="r" b="b"/>
            <a:pathLst>
              <a:path w="2307398" h="1778794">
                <a:moveTo>
                  <a:pt x="0" y="0"/>
                </a:moveTo>
                <a:lnTo>
                  <a:pt x="2307398" y="0"/>
                </a:lnTo>
                <a:lnTo>
                  <a:pt x="2307398" y="1778795"/>
                </a:lnTo>
                <a:lnTo>
                  <a:pt x="0" y="17787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17" name="Group 17"/>
          <p:cNvGrpSpPr/>
          <p:nvPr/>
        </p:nvGrpSpPr>
        <p:grpSpPr>
          <a:xfrm>
            <a:off x="2593566" y="4704190"/>
            <a:ext cx="1865220" cy="186522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48BA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2933953" y="4930548"/>
            <a:ext cx="1138929" cy="1103725"/>
          </a:xfrm>
          <a:custGeom>
            <a:avLst/>
            <a:gdLst/>
            <a:ahLst/>
            <a:cxnLst/>
            <a:rect l="l" t="t" r="r" b="b"/>
            <a:pathLst>
              <a:path w="1138929" h="1103725">
                <a:moveTo>
                  <a:pt x="0" y="0"/>
                </a:moveTo>
                <a:lnTo>
                  <a:pt x="1138929" y="0"/>
                </a:lnTo>
                <a:lnTo>
                  <a:pt x="1138929" y="1103725"/>
                </a:lnTo>
                <a:lnTo>
                  <a:pt x="0" y="11037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1" name="Freeform 21"/>
          <p:cNvSpPr/>
          <p:nvPr/>
        </p:nvSpPr>
        <p:spPr>
          <a:xfrm rot="5238870">
            <a:off x="13476809" y="4382276"/>
            <a:ext cx="2803824" cy="2161493"/>
          </a:xfrm>
          <a:custGeom>
            <a:avLst/>
            <a:gdLst/>
            <a:ahLst/>
            <a:cxnLst/>
            <a:rect l="l" t="t" r="r" b="b"/>
            <a:pathLst>
              <a:path w="2803824" h="2161493">
                <a:moveTo>
                  <a:pt x="0" y="0"/>
                </a:moveTo>
                <a:lnTo>
                  <a:pt x="2803824" y="0"/>
                </a:lnTo>
                <a:lnTo>
                  <a:pt x="2803824" y="2161494"/>
                </a:lnTo>
                <a:lnTo>
                  <a:pt x="0" y="2161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8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22" name="Group 22"/>
          <p:cNvGrpSpPr/>
          <p:nvPr/>
        </p:nvGrpSpPr>
        <p:grpSpPr>
          <a:xfrm>
            <a:off x="13946361" y="4318660"/>
            <a:ext cx="2077605" cy="207760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48BAC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75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4139060" y="4733500"/>
            <a:ext cx="1440098" cy="1442721"/>
          </a:xfrm>
          <a:custGeom>
            <a:avLst/>
            <a:gdLst/>
            <a:ahLst/>
            <a:cxnLst/>
            <a:rect l="l" t="t" r="r" b="b"/>
            <a:pathLst>
              <a:path w="1440098" h="1442721">
                <a:moveTo>
                  <a:pt x="0" y="0"/>
                </a:moveTo>
                <a:lnTo>
                  <a:pt x="1440098" y="0"/>
                </a:lnTo>
                <a:lnTo>
                  <a:pt x="1440098" y="1442721"/>
                </a:lnTo>
                <a:lnTo>
                  <a:pt x="0" y="14427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6" name="TextBox 26"/>
          <p:cNvSpPr txBox="1"/>
          <p:nvPr/>
        </p:nvSpPr>
        <p:spPr>
          <a:xfrm rot="-198920">
            <a:off x="147719" y="6564268"/>
            <a:ext cx="6217178" cy="116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8000" dirty="0">
                <a:solidFill>
                  <a:srgbClr val="01919A"/>
                </a:solidFill>
                <a:latin typeface="Biro Script Plus"/>
                <a:ea typeface="Biro Script Plus"/>
                <a:cs typeface="Biro Script Plus"/>
                <a:sym typeface="Biro Script Plus"/>
              </a:rPr>
              <a:t>4 Sek </a:t>
            </a:r>
            <a:r>
              <a:rPr lang="en-US" sz="8000" dirty="0" err="1">
                <a:solidFill>
                  <a:srgbClr val="01919A"/>
                </a:solidFill>
                <a:latin typeface="Biro Script Plus"/>
                <a:ea typeface="Biro Script Plus"/>
                <a:cs typeface="Biro Script Plus"/>
                <a:sym typeface="Biro Script Plus"/>
              </a:rPr>
              <a:t>ein</a:t>
            </a:r>
            <a:endParaRPr lang="en-US" sz="8000" dirty="0">
              <a:solidFill>
                <a:srgbClr val="01919A"/>
              </a:solidFill>
              <a:latin typeface="Biro Script Plus"/>
              <a:ea typeface="Biro Script Plus"/>
              <a:cs typeface="Biro Script Plus"/>
              <a:sym typeface="Biro Script Plus"/>
            </a:endParaRPr>
          </a:p>
        </p:txBody>
      </p:sp>
      <p:sp>
        <p:nvSpPr>
          <p:cNvPr id="27" name="TextBox 27"/>
          <p:cNvSpPr txBox="1"/>
          <p:nvPr/>
        </p:nvSpPr>
        <p:spPr>
          <a:xfrm rot="-380128">
            <a:off x="5986093" y="5728573"/>
            <a:ext cx="6565843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8000" dirty="0">
                <a:solidFill>
                  <a:srgbClr val="01919A"/>
                </a:solidFill>
                <a:latin typeface="Biro Script Plus"/>
                <a:ea typeface="Biro Script Plus"/>
                <a:cs typeface="Biro Script Plus"/>
                <a:sym typeface="Biro Script Plus"/>
              </a:rPr>
              <a:t>7 Sek </a:t>
            </a:r>
            <a:r>
              <a:rPr lang="en-US" sz="8000" dirty="0" err="1">
                <a:solidFill>
                  <a:srgbClr val="01919A"/>
                </a:solidFill>
                <a:latin typeface="Biro Script Plus"/>
                <a:ea typeface="Biro Script Plus"/>
                <a:cs typeface="Biro Script Plus"/>
                <a:sym typeface="Biro Script Plus"/>
              </a:rPr>
              <a:t>halten</a:t>
            </a:r>
            <a:endParaRPr lang="en-US" sz="8000" dirty="0">
              <a:solidFill>
                <a:srgbClr val="01919A"/>
              </a:solidFill>
              <a:latin typeface="Biro Script Plus"/>
              <a:ea typeface="Biro Script Plus"/>
              <a:cs typeface="Biro Script Plus"/>
              <a:sym typeface="Biro Script Plu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7063282" y="247307"/>
            <a:ext cx="1077836" cy="1679029"/>
          </a:xfrm>
          <a:custGeom>
            <a:avLst/>
            <a:gdLst/>
            <a:ahLst/>
            <a:cxnLst/>
            <a:rect l="l" t="t" r="r" b="b"/>
            <a:pathLst>
              <a:path w="1077836" h="1679029">
                <a:moveTo>
                  <a:pt x="0" y="0"/>
                </a:moveTo>
                <a:lnTo>
                  <a:pt x="1077836" y="0"/>
                </a:lnTo>
                <a:lnTo>
                  <a:pt x="1077836" y="1679028"/>
                </a:lnTo>
                <a:lnTo>
                  <a:pt x="0" y="16790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8" name="Group 10">
            <a:extLst>
              <a:ext uri="{FF2B5EF4-FFF2-40B4-BE49-F238E27FC236}">
                <a16:creationId xmlns:a16="http://schemas.microsoft.com/office/drawing/2014/main" id="{10186188-11F2-37D9-25FA-B5456E82AD9E}"/>
              </a:ext>
            </a:extLst>
          </p:cNvPr>
          <p:cNvGrpSpPr/>
          <p:nvPr/>
        </p:nvGrpSpPr>
        <p:grpSpPr>
          <a:xfrm>
            <a:off x="-35599" y="9477935"/>
            <a:ext cx="2791496" cy="727076"/>
            <a:chOff x="9036" y="0"/>
            <a:chExt cx="3721994" cy="969434"/>
          </a:xfrm>
        </p:grpSpPr>
        <p:grpSp>
          <p:nvGrpSpPr>
            <p:cNvPr id="39" name="Group 11">
              <a:extLst>
                <a:ext uri="{FF2B5EF4-FFF2-40B4-BE49-F238E27FC236}">
                  <a16:creationId xmlns:a16="http://schemas.microsoft.com/office/drawing/2014/main" id="{056688A1-C5D4-99C3-A73A-3E4CF243AF1D}"/>
                </a:ext>
              </a:extLst>
            </p:cNvPr>
            <p:cNvGrpSpPr/>
            <p:nvPr/>
          </p:nvGrpSpPr>
          <p:grpSpPr>
            <a:xfrm>
              <a:off x="42019" y="0"/>
              <a:ext cx="3689011" cy="969433"/>
              <a:chOff x="0" y="0"/>
              <a:chExt cx="1293448" cy="339905"/>
            </a:xfrm>
          </p:grpSpPr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D1F674E-85F2-E7C6-D914-FE26E95DF7C4}"/>
                  </a:ext>
                </a:extLst>
              </p:cNvPr>
              <p:cNvSpPr/>
              <p:nvPr/>
            </p:nvSpPr>
            <p:spPr>
              <a:xfrm>
                <a:off x="0" y="0"/>
                <a:ext cx="1293448" cy="339905"/>
              </a:xfrm>
              <a:custGeom>
                <a:avLst/>
                <a:gdLst/>
                <a:ahLst/>
                <a:cxnLst/>
                <a:rect l="l" t="t" r="r" b="b"/>
                <a:pathLst>
                  <a:path w="1293448" h="339905">
                    <a:moveTo>
                      <a:pt x="0" y="0"/>
                    </a:moveTo>
                    <a:lnTo>
                      <a:pt x="1293448" y="0"/>
                    </a:lnTo>
                    <a:lnTo>
                      <a:pt x="1293448" y="339905"/>
                    </a:lnTo>
                    <a:lnTo>
                      <a:pt x="0" y="339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TextBox 13">
                <a:extLst>
                  <a:ext uri="{FF2B5EF4-FFF2-40B4-BE49-F238E27FC236}">
                    <a16:creationId xmlns:a16="http://schemas.microsoft.com/office/drawing/2014/main" id="{EF99F866-1A7D-7EDD-A7A6-6C2152F537A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293448" cy="3780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A2513C2D-BD58-9916-E41E-915ED75167B6}"/>
                </a:ext>
              </a:extLst>
            </p:cNvPr>
            <p:cNvSpPr/>
            <p:nvPr/>
          </p:nvSpPr>
          <p:spPr>
            <a:xfrm>
              <a:off x="163903" y="53687"/>
              <a:ext cx="840340" cy="840340"/>
            </a:xfrm>
            <a:custGeom>
              <a:avLst/>
              <a:gdLst/>
              <a:ahLst/>
              <a:cxnLst/>
              <a:rect l="l" t="t" r="r" b="b"/>
              <a:pathLst>
                <a:path w="840340" h="840340">
                  <a:moveTo>
                    <a:pt x="0" y="0"/>
                  </a:moveTo>
                  <a:lnTo>
                    <a:pt x="840340" y="0"/>
                  </a:lnTo>
                  <a:lnTo>
                    <a:pt x="840340" y="840340"/>
                  </a:lnTo>
                  <a:lnTo>
                    <a:pt x="0" y="8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A93FE979-153C-2C25-777D-E0F2C77685D4}"/>
                </a:ext>
              </a:extLst>
            </p:cNvPr>
            <p:cNvSpPr/>
            <p:nvPr/>
          </p:nvSpPr>
          <p:spPr>
            <a:xfrm>
              <a:off x="2655200" y="53687"/>
              <a:ext cx="785366" cy="811721"/>
            </a:xfrm>
            <a:custGeom>
              <a:avLst/>
              <a:gdLst/>
              <a:ahLst/>
              <a:cxnLst/>
              <a:rect l="l" t="t" r="r" b="b"/>
              <a:pathLst>
                <a:path w="785366" h="811721">
                  <a:moveTo>
                    <a:pt x="0" y="0"/>
                  </a:moveTo>
                  <a:lnTo>
                    <a:pt x="785366" y="0"/>
                  </a:lnTo>
                  <a:lnTo>
                    <a:pt x="785366" y="811720"/>
                  </a:lnTo>
                  <a:lnTo>
                    <a:pt x="0" y="811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A6624489-9DF0-6104-4A9D-5FA72D2C362E}"/>
                </a:ext>
              </a:extLst>
            </p:cNvPr>
            <p:cNvSpPr txBox="1"/>
            <p:nvPr/>
          </p:nvSpPr>
          <p:spPr>
            <a:xfrm>
              <a:off x="865177" y="159103"/>
              <a:ext cx="1878020" cy="3077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4"/>
                </a:lnSpc>
                <a:spcBef>
                  <a:spcPct val="0"/>
                </a:spcBef>
              </a:pPr>
              <a:r>
                <a:rPr lang="en-US" sz="1295" b="1" dirty="0">
                  <a:solidFill>
                    <a:srgbClr val="00878E"/>
                  </a:solidFill>
                  <a:latin typeface=" Avenir Next Arabic Bold"/>
                  <a:ea typeface=" Avenir Next Arabic Bold"/>
                  <a:cs typeface=" Avenir Next Arabic Bold"/>
                  <a:sym typeface=" Avenir Next Arabic Bold"/>
                </a:rPr>
                <a:t>FK-</a:t>
              </a:r>
              <a:r>
                <a:rPr lang="en-US" sz="1295" b="1" dirty="0" err="1">
                  <a:solidFill>
                    <a:srgbClr val="00878E"/>
                  </a:solidFill>
                  <a:latin typeface=" Avenir Next Arabic Bold"/>
                  <a:ea typeface=" Avenir Next Arabic Bold"/>
                  <a:cs typeface=" Avenir Next Arabic Bold"/>
                  <a:sym typeface=" Avenir Next Arabic Bold"/>
                </a:rPr>
                <a:t>Fortbildung</a:t>
              </a:r>
              <a:endParaRPr lang="en-US" sz="1295" b="1" dirty="0">
                <a:solidFill>
                  <a:srgbClr val="00878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endParaRPr>
            </a:p>
          </p:txBody>
        </p:sp>
        <p:sp>
          <p:nvSpPr>
            <p:cNvPr id="43" name="TextBox 17">
              <a:extLst>
                <a:ext uri="{FF2B5EF4-FFF2-40B4-BE49-F238E27FC236}">
                  <a16:creationId xmlns:a16="http://schemas.microsoft.com/office/drawing/2014/main" id="{9D54D601-C9AA-E30A-10FE-7C2786184DF6}"/>
                </a:ext>
              </a:extLst>
            </p:cNvPr>
            <p:cNvSpPr txBox="1"/>
            <p:nvPr/>
          </p:nvSpPr>
          <p:spPr>
            <a:xfrm rot="-217406">
              <a:off x="9036" y="353038"/>
              <a:ext cx="3689011" cy="478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r>
                <a:rPr lang="en-US" sz="2197" dirty="0">
                  <a:solidFill>
                    <a:srgbClr val="A6A6A6"/>
                  </a:solidFill>
                  <a:latin typeface="Themysion"/>
                  <a:ea typeface="Themysion"/>
                  <a:cs typeface="Themysion"/>
                  <a:sym typeface="Themysion"/>
                </a:rPr>
                <a:t>und </a:t>
              </a:r>
              <a:r>
                <a:rPr lang="en-US" sz="2197" dirty="0" err="1">
                  <a:solidFill>
                    <a:srgbClr val="A6A6A6"/>
                  </a:solidFill>
                  <a:latin typeface="Themysion"/>
                  <a:ea typeface="Themysion"/>
                  <a:cs typeface="Themysion"/>
                  <a:sym typeface="Themysion"/>
                </a:rPr>
                <a:t>Therapie</a:t>
              </a:r>
              <a:endParaRPr lang="en-US" sz="2197" dirty="0">
                <a:solidFill>
                  <a:srgbClr val="A6A6A6"/>
                </a:solidFill>
                <a:latin typeface="Themysion"/>
                <a:ea typeface="Themysion"/>
                <a:cs typeface="Themysion"/>
                <a:sym typeface="Themysion"/>
              </a:endParaRPr>
            </a:p>
          </p:txBody>
        </p:sp>
        <p:sp>
          <p:nvSpPr>
            <p:cNvPr id="44" name="Freeform 18">
              <a:extLst>
                <a:ext uri="{FF2B5EF4-FFF2-40B4-BE49-F238E27FC236}">
                  <a16:creationId xmlns:a16="http://schemas.microsoft.com/office/drawing/2014/main" id="{4D144D98-FE41-A788-6B8E-EFDA191D9ED6}"/>
                </a:ext>
              </a:extLst>
            </p:cNvPr>
            <p:cNvSpPr/>
            <p:nvPr/>
          </p:nvSpPr>
          <p:spPr>
            <a:xfrm>
              <a:off x="1288731" y="668466"/>
              <a:ext cx="995004" cy="300968"/>
            </a:xfrm>
            <a:custGeom>
              <a:avLst/>
              <a:gdLst/>
              <a:ahLst/>
              <a:cxnLst/>
              <a:rect l="l" t="t" r="r" b="b"/>
              <a:pathLst>
                <a:path w="995004" h="300968">
                  <a:moveTo>
                    <a:pt x="0" y="0"/>
                  </a:moveTo>
                  <a:lnTo>
                    <a:pt x="995004" y="0"/>
                  </a:lnTo>
                  <a:lnTo>
                    <a:pt x="995004" y="300967"/>
                  </a:lnTo>
                  <a:lnTo>
                    <a:pt x="0" y="300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r="-4476" b="-5165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7" name="TextBox 27">
            <a:extLst>
              <a:ext uri="{FF2B5EF4-FFF2-40B4-BE49-F238E27FC236}">
                <a16:creationId xmlns:a16="http://schemas.microsoft.com/office/drawing/2014/main" id="{EBCCBB17-CEEA-33D5-D39B-43312C404C2F}"/>
              </a:ext>
            </a:extLst>
          </p:cNvPr>
          <p:cNvSpPr txBox="1"/>
          <p:nvPr/>
        </p:nvSpPr>
        <p:spPr>
          <a:xfrm rot="-380128">
            <a:off x="11940516" y="6434350"/>
            <a:ext cx="6565843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25"/>
              </a:lnSpc>
            </a:pPr>
            <a:r>
              <a:rPr lang="en-US" sz="8000" dirty="0">
                <a:solidFill>
                  <a:srgbClr val="01919A"/>
                </a:solidFill>
                <a:latin typeface="Biro Script Plus"/>
                <a:ea typeface="Biro Script Plus"/>
                <a:cs typeface="Biro Script Plus"/>
                <a:sym typeface="Biro Script Plus"/>
              </a:rPr>
              <a:t>8 Sek </a:t>
            </a:r>
            <a:r>
              <a:rPr lang="en-US" sz="8000" dirty="0" err="1">
                <a:solidFill>
                  <a:srgbClr val="01919A"/>
                </a:solidFill>
                <a:latin typeface="Biro Script Plus"/>
                <a:ea typeface="Biro Script Plus"/>
                <a:cs typeface="Biro Script Plus"/>
                <a:sym typeface="Biro Script Plus"/>
              </a:rPr>
              <a:t>aus</a:t>
            </a:r>
            <a:endParaRPr lang="en-US" sz="8000" dirty="0">
              <a:solidFill>
                <a:srgbClr val="01919A"/>
              </a:solidFill>
              <a:latin typeface="Biro Script Plus"/>
              <a:ea typeface="Biro Script Plus"/>
              <a:cs typeface="Biro Script Plus"/>
              <a:sym typeface="Biro Script Plus"/>
            </a:endParaRPr>
          </a:p>
        </p:txBody>
      </p:sp>
      <p:sp>
        <p:nvSpPr>
          <p:cNvPr id="48" name="TextBox 9">
            <a:extLst>
              <a:ext uri="{FF2B5EF4-FFF2-40B4-BE49-F238E27FC236}">
                <a16:creationId xmlns:a16="http://schemas.microsoft.com/office/drawing/2014/main" id="{AE0C2F45-613F-5FCC-1BFA-120C99BD96CF}"/>
              </a:ext>
            </a:extLst>
          </p:cNvPr>
          <p:cNvSpPr txBox="1"/>
          <p:nvPr/>
        </p:nvSpPr>
        <p:spPr>
          <a:xfrm>
            <a:off x="6763707" y="8417814"/>
            <a:ext cx="4837672" cy="35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Reguliert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Herzfrequenz</a:t>
            </a:r>
            <a:r>
              <a:rPr lang="en-US" sz="22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und </a:t>
            </a:r>
            <a:r>
              <a:rPr lang="en-US" sz="2200" dirty="0" err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Blutdruck</a:t>
            </a:r>
            <a:endParaRPr lang="en-US" sz="22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" name="Audio 48">
            <a:extLst>
              <a:ext uri="{FF2B5EF4-FFF2-40B4-BE49-F238E27FC236}">
                <a16:creationId xmlns:a16="http://schemas.microsoft.com/office/drawing/2014/main" id="{4A750D17-45FF-1B3F-813D-B414C6751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50" name="Grafik 49" descr="Ein Bild, das Menschliches Gesicht, Person, Lächeln, Brille enthält.&#10;&#10;KI-generierte Inhalte können fehlerhaft sein.">
            <a:extLst>
              <a:ext uri="{FF2B5EF4-FFF2-40B4-BE49-F238E27FC236}">
                <a16:creationId xmlns:a16="http://schemas.microsoft.com/office/drawing/2014/main" id="{841BB092-906A-F58A-AA24-52D76DA410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" y="93053"/>
            <a:ext cx="2831159" cy="1887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526"/>
    </mc:Choice>
    <mc:Fallback xmlns="">
      <p:transition spd="slow" advTm="29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192" t="-26417" b="-10277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5224016" y="7922269"/>
            <a:ext cx="7839969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Knowledge of hospital rules and regulations</a:t>
            </a:r>
          </a:p>
        </p:txBody>
      </p:sp>
      <p:sp>
        <p:nvSpPr>
          <p:cNvPr id="4" name="AutoShape 4"/>
          <p:cNvSpPr/>
          <p:nvPr/>
        </p:nvSpPr>
        <p:spPr>
          <a:xfrm rot="60244">
            <a:off x="8440569" y="6598815"/>
            <a:ext cx="1406861" cy="0"/>
          </a:xfrm>
          <a:prstGeom prst="line">
            <a:avLst/>
          </a:prstGeom>
          <a:ln w="95250" cap="flat">
            <a:solidFill>
              <a:srgbClr val="5CE1E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de-DE"/>
          </a:p>
        </p:txBody>
      </p:sp>
      <p:grpSp>
        <p:nvGrpSpPr>
          <p:cNvPr id="5" name="Group 5"/>
          <p:cNvGrpSpPr/>
          <p:nvPr/>
        </p:nvGrpSpPr>
        <p:grpSpPr>
          <a:xfrm>
            <a:off x="219576" y="253505"/>
            <a:ext cx="15112413" cy="8500732"/>
            <a:chOff x="0" y="0"/>
            <a:chExt cx="20149884" cy="11334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49884" cy="11334310"/>
            </a:xfrm>
            <a:custGeom>
              <a:avLst/>
              <a:gdLst/>
              <a:ahLst/>
              <a:cxnLst/>
              <a:rect l="l" t="t" r="r" b="b"/>
              <a:pathLst>
                <a:path w="20149884" h="11334310">
                  <a:moveTo>
                    <a:pt x="0" y="0"/>
                  </a:moveTo>
                  <a:lnTo>
                    <a:pt x="20149884" y="0"/>
                  </a:lnTo>
                  <a:lnTo>
                    <a:pt x="20149884" y="11334310"/>
                  </a:lnTo>
                  <a:lnTo>
                    <a:pt x="0" y="11334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Freeform 7"/>
            <p:cNvSpPr/>
            <p:nvPr/>
          </p:nvSpPr>
          <p:spPr>
            <a:xfrm rot="-1053774">
              <a:off x="6092290" y="7485519"/>
              <a:ext cx="3332742" cy="1690609"/>
            </a:xfrm>
            <a:custGeom>
              <a:avLst/>
              <a:gdLst/>
              <a:ahLst/>
              <a:cxnLst/>
              <a:rect l="l" t="t" r="r" b="b"/>
              <a:pathLst>
                <a:path w="3332742" h="1690609">
                  <a:moveTo>
                    <a:pt x="0" y="0"/>
                  </a:moveTo>
                  <a:lnTo>
                    <a:pt x="3332743" y="0"/>
                  </a:lnTo>
                  <a:lnTo>
                    <a:pt x="3332743" y="1690609"/>
                  </a:lnTo>
                  <a:lnTo>
                    <a:pt x="0" y="1690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TextBox 8"/>
            <p:cNvSpPr txBox="1"/>
            <p:nvPr/>
          </p:nvSpPr>
          <p:spPr>
            <a:xfrm rot="-1026500">
              <a:off x="5586455" y="7651791"/>
              <a:ext cx="3560869" cy="425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  <a:spcBef>
                  <a:spcPct val="0"/>
                </a:spcBef>
              </a:pPr>
              <a:r>
                <a:rPr lang="en-US" sz="1934">
                  <a:solidFill>
                    <a:srgbClr val="484A5D"/>
                  </a:solidFill>
                  <a:latin typeface="Lato"/>
                  <a:ea typeface="Lato"/>
                  <a:cs typeface="Lato"/>
                  <a:sym typeface="Lato"/>
                </a:rPr>
                <a:t>Essen Sie am Tisch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1026500">
              <a:off x="5984461" y="8257476"/>
              <a:ext cx="3560869" cy="877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8"/>
                </a:lnSpc>
                <a:spcBef>
                  <a:spcPct val="0"/>
                </a:spcBef>
              </a:pPr>
              <a:r>
                <a:rPr lang="en-US" sz="1934">
                  <a:solidFill>
                    <a:srgbClr val="484A5D"/>
                  </a:solidFill>
                  <a:latin typeface="Lato"/>
                  <a:ea typeface="Lato"/>
                  <a:cs typeface="Lato"/>
                  <a:sym typeface="Lato"/>
                </a:rPr>
                <a:t>Üben Sie jede Stunde eine Atemübung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40493" y="9243900"/>
            <a:ext cx="2791496" cy="727076"/>
            <a:chOff x="9036" y="0"/>
            <a:chExt cx="3721994" cy="969434"/>
          </a:xfrm>
        </p:grpSpPr>
        <p:grpSp>
          <p:nvGrpSpPr>
            <p:cNvPr id="11" name="Group 11"/>
            <p:cNvGrpSpPr/>
            <p:nvPr/>
          </p:nvGrpSpPr>
          <p:grpSpPr>
            <a:xfrm>
              <a:off x="42019" y="0"/>
              <a:ext cx="3689011" cy="969433"/>
              <a:chOff x="0" y="0"/>
              <a:chExt cx="1293448" cy="33990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93448" cy="339905"/>
              </a:xfrm>
              <a:custGeom>
                <a:avLst/>
                <a:gdLst/>
                <a:ahLst/>
                <a:cxnLst/>
                <a:rect l="l" t="t" r="r" b="b"/>
                <a:pathLst>
                  <a:path w="1293448" h="339905">
                    <a:moveTo>
                      <a:pt x="0" y="0"/>
                    </a:moveTo>
                    <a:lnTo>
                      <a:pt x="1293448" y="0"/>
                    </a:lnTo>
                    <a:lnTo>
                      <a:pt x="1293448" y="339905"/>
                    </a:lnTo>
                    <a:lnTo>
                      <a:pt x="0" y="3399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293448" cy="3780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163903" y="53687"/>
              <a:ext cx="840340" cy="840340"/>
            </a:xfrm>
            <a:custGeom>
              <a:avLst/>
              <a:gdLst/>
              <a:ahLst/>
              <a:cxnLst/>
              <a:rect l="l" t="t" r="r" b="b"/>
              <a:pathLst>
                <a:path w="840340" h="840340">
                  <a:moveTo>
                    <a:pt x="0" y="0"/>
                  </a:moveTo>
                  <a:lnTo>
                    <a:pt x="840340" y="0"/>
                  </a:lnTo>
                  <a:lnTo>
                    <a:pt x="840340" y="840340"/>
                  </a:lnTo>
                  <a:lnTo>
                    <a:pt x="0" y="840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655200" y="53687"/>
              <a:ext cx="785366" cy="811721"/>
            </a:xfrm>
            <a:custGeom>
              <a:avLst/>
              <a:gdLst/>
              <a:ahLst/>
              <a:cxnLst/>
              <a:rect l="l" t="t" r="r" b="b"/>
              <a:pathLst>
                <a:path w="785366" h="811721">
                  <a:moveTo>
                    <a:pt x="0" y="0"/>
                  </a:moveTo>
                  <a:lnTo>
                    <a:pt x="785366" y="0"/>
                  </a:lnTo>
                  <a:lnTo>
                    <a:pt x="785366" y="811720"/>
                  </a:lnTo>
                  <a:lnTo>
                    <a:pt x="0" y="811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5177" y="159103"/>
              <a:ext cx="1878020" cy="3077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14"/>
                </a:lnSpc>
                <a:spcBef>
                  <a:spcPct val="0"/>
                </a:spcBef>
              </a:pPr>
              <a:r>
                <a:rPr lang="en-US" sz="1295" b="1" dirty="0">
                  <a:solidFill>
                    <a:srgbClr val="00878E"/>
                  </a:solidFill>
                  <a:latin typeface=" Avenir Next Arabic Bold"/>
                  <a:ea typeface=" Avenir Next Arabic Bold"/>
                  <a:cs typeface=" Avenir Next Arabic Bold"/>
                  <a:sym typeface=" Avenir Next Arabic Bold"/>
                </a:rPr>
                <a:t>FK-</a:t>
              </a:r>
              <a:r>
                <a:rPr lang="en-US" sz="1295" b="1" dirty="0" err="1">
                  <a:solidFill>
                    <a:srgbClr val="00878E"/>
                  </a:solidFill>
                  <a:latin typeface=" Avenir Next Arabic Bold"/>
                  <a:ea typeface=" Avenir Next Arabic Bold"/>
                  <a:cs typeface=" Avenir Next Arabic Bold"/>
                  <a:sym typeface=" Avenir Next Arabic Bold"/>
                </a:rPr>
                <a:t>Fortbildung</a:t>
              </a:r>
              <a:endParaRPr lang="en-US" sz="1295" b="1" dirty="0">
                <a:solidFill>
                  <a:srgbClr val="00878E"/>
                </a:solidFill>
                <a:latin typeface=" Avenir Next Arabic Bold"/>
                <a:ea typeface=" Avenir Next Arabic Bold"/>
                <a:cs typeface=" Avenir Next Arabic Bold"/>
                <a:sym typeface=" Avenir Next Arabic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 rot="-217406">
              <a:off x="9036" y="353038"/>
              <a:ext cx="3689011" cy="478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5"/>
                </a:lnSpc>
              </a:pPr>
              <a:r>
                <a:rPr lang="en-US" sz="2197" dirty="0">
                  <a:solidFill>
                    <a:srgbClr val="A6A6A6"/>
                  </a:solidFill>
                  <a:latin typeface="Themysion"/>
                  <a:ea typeface="Themysion"/>
                  <a:cs typeface="Themysion"/>
                  <a:sym typeface="Themysion"/>
                </a:rPr>
                <a:t>und </a:t>
              </a:r>
              <a:r>
                <a:rPr lang="en-US" sz="2197" dirty="0" err="1">
                  <a:solidFill>
                    <a:srgbClr val="A6A6A6"/>
                  </a:solidFill>
                  <a:latin typeface="Themysion"/>
                  <a:ea typeface="Themysion"/>
                  <a:cs typeface="Themysion"/>
                  <a:sym typeface="Themysion"/>
                </a:rPr>
                <a:t>Therapie</a:t>
              </a:r>
              <a:endParaRPr lang="en-US" sz="2197" dirty="0">
                <a:solidFill>
                  <a:srgbClr val="A6A6A6"/>
                </a:solidFill>
                <a:latin typeface="Themysion"/>
                <a:ea typeface="Themysion"/>
                <a:cs typeface="Themysion"/>
                <a:sym typeface="Themysion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288731" y="668466"/>
              <a:ext cx="995004" cy="300968"/>
            </a:xfrm>
            <a:custGeom>
              <a:avLst/>
              <a:gdLst/>
              <a:ahLst/>
              <a:cxnLst/>
              <a:rect l="l" t="t" r="r" b="b"/>
              <a:pathLst>
                <a:path w="995004" h="300968">
                  <a:moveTo>
                    <a:pt x="0" y="0"/>
                  </a:moveTo>
                  <a:lnTo>
                    <a:pt x="995004" y="0"/>
                  </a:lnTo>
                  <a:lnTo>
                    <a:pt x="995004" y="300967"/>
                  </a:lnTo>
                  <a:lnTo>
                    <a:pt x="0" y="3009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4476" b="-51653"/>
              </a:stretch>
            </a:blipFill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944203" y="8413123"/>
            <a:ext cx="1146918" cy="1786644"/>
          </a:xfrm>
          <a:custGeom>
            <a:avLst/>
            <a:gdLst/>
            <a:ahLst/>
            <a:cxnLst/>
            <a:rect l="l" t="t" r="r" b="b"/>
            <a:pathLst>
              <a:path w="1146918" h="1786644">
                <a:moveTo>
                  <a:pt x="0" y="0"/>
                </a:moveTo>
                <a:lnTo>
                  <a:pt x="1146918" y="0"/>
                </a:lnTo>
                <a:lnTo>
                  <a:pt x="1146918" y="1786644"/>
                </a:lnTo>
                <a:lnTo>
                  <a:pt x="0" y="1786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20" name="TextBox 20"/>
          <p:cNvSpPr txBox="1"/>
          <p:nvPr/>
        </p:nvSpPr>
        <p:spPr>
          <a:xfrm>
            <a:off x="1461280" y="8544688"/>
            <a:ext cx="4752141" cy="180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54"/>
              </a:lnSpc>
            </a:pPr>
            <a:r>
              <a:rPr lang="en-US" sz="10538" b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Eigen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224016" y="8544688"/>
            <a:ext cx="6464871" cy="180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54"/>
              </a:lnSpc>
            </a:pPr>
            <a:r>
              <a:rPr lang="en-US" sz="10538" b="1">
                <a:solidFill>
                  <a:srgbClr val="48BAC3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Übungen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40104" y="5454660"/>
            <a:ext cx="2741276" cy="285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Quellen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  <a:p>
            <a:pPr algn="l">
              <a:lnSpc>
                <a:spcPts val="1400"/>
              </a:lnSpc>
            </a:pP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Koczulla AR et al (2024): S1-Leitlinie Long-Post-COVID. Version 4.1. Stand 6-2024. AWMF. </a:t>
            </a:r>
            <a:r>
              <a:rPr lang="en-US" sz="1000" u="sng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  <a:hlinkClick r:id="rId12" tooltip="https://register.awmf.org/assets/guidelines/020-027l_S1_Long-Post-Covid_2024-06_1.pdf%20zuletzt%20aufgerufen%20am%209.2.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https://register.awmf.org/assets/guidelines/020-027l_S1_Long-Post-Covid_2024-06_1.pdf 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 (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zuletzt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aufgerufen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am 9.2.25 15:30 Uhr)</a:t>
            </a:r>
          </a:p>
          <a:p>
            <a:pPr algn="l">
              <a:lnSpc>
                <a:spcPts val="1400"/>
              </a:lnSpc>
            </a:pP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Posterentstehung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aus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:</a:t>
            </a:r>
          </a:p>
          <a:p>
            <a:pPr algn="l">
              <a:lnSpc>
                <a:spcPts val="1400"/>
              </a:lnSpc>
            </a:pP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Luciano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Gattinoni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et al: “Covid-19 pneumonia: different respiratory treatments for different phenotypes?”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IntensivCareMed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(2020)46:1099-1102.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Doi.org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/10.1007/s00134-020-06033-2</a:t>
            </a:r>
          </a:p>
          <a:p>
            <a:pPr algn="l">
              <a:lnSpc>
                <a:spcPts val="1400"/>
              </a:lnSpc>
            </a:pP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Norbert Weiler: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Expertenmeinung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Kongressvortrag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“Covid-19”, DIVI (2020). 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Filipovic, Klarmann et al: „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Physiotherapie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bei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Covid-19 –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Behandlungsempfehlung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 und </a:t>
            </a:r>
            <a:r>
              <a:rPr lang="en-US" sz="1000" dirty="0" err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Erfahrungsberichte</a:t>
            </a:r>
            <a:r>
              <a:rPr lang="en-US" sz="10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“. DIVI 3/2020</a:t>
            </a:r>
          </a:p>
        </p:txBody>
      </p:sp>
      <p:pic>
        <p:nvPicPr>
          <p:cNvPr id="24" name="Audio 23">
            <a:extLst>
              <a:ext uri="{FF2B5EF4-FFF2-40B4-BE49-F238E27FC236}">
                <a16:creationId xmlns:a16="http://schemas.microsoft.com/office/drawing/2014/main" id="{46EEC926-2DA0-7AB1-FE19-C7F46F10A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25" name="Grafik 24" descr="Ein Bild, das Menschliches Gesicht, Person, Lächeln, Brille enthält.&#10;&#10;KI-generierte Inhalte können fehlerhaft sein.">
            <a:extLst>
              <a:ext uri="{FF2B5EF4-FFF2-40B4-BE49-F238E27FC236}">
                <a16:creationId xmlns:a16="http://schemas.microsoft.com/office/drawing/2014/main" id="{60C46D8F-25D8-5E3C-8504-4AB8E4102E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321" y="187052"/>
            <a:ext cx="2862673" cy="1908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0"/>
    </mc:Choice>
    <mc:Fallback xmlns=""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2D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280" y="892431"/>
            <a:ext cx="4219323" cy="7470277"/>
          </a:xfrm>
          <a:custGeom>
            <a:avLst/>
            <a:gdLst/>
            <a:ahLst/>
            <a:cxnLst/>
            <a:rect l="l" t="t" r="r" b="b"/>
            <a:pathLst>
              <a:path w="4219323" h="7470277">
                <a:moveTo>
                  <a:pt x="0" y="0"/>
                </a:moveTo>
                <a:lnTo>
                  <a:pt x="4219324" y="0"/>
                </a:lnTo>
                <a:lnTo>
                  <a:pt x="4219324" y="7470277"/>
                </a:lnTo>
                <a:lnTo>
                  <a:pt x="0" y="7470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416057" y="8599723"/>
            <a:ext cx="4752141" cy="180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54"/>
              </a:lnSpc>
            </a:pPr>
            <a:r>
              <a:rPr lang="en-US" sz="10538" b="1" dirty="0" err="1">
                <a:solidFill>
                  <a:srgbClr val="FFFFFF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Profi</a:t>
            </a:r>
            <a:endParaRPr lang="en-US" sz="10538" b="1" dirty="0">
              <a:solidFill>
                <a:srgbClr val="FFFFFF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729614" y="8599723"/>
            <a:ext cx="10764156" cy="180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754"/>
              </a:lnSpc>
            </a:pPr>
            <a:r>
              <a:rPr lang="en-US" sz="10538" b="1" dirty="0" err="1">
                <a:solidFill>
                  <a:srgbClr val="48BAC3"/>
                </a:solidFill>
                <a:latin typeface="Open Sans Ultra-Bold"/>
                <a:ea typeface="Open Sans Ultra-Bold"/>
                <a:cs typeface="Open Sans Ultra-Bold"/>
                <a:sym typeface="Open Sans Ultra-Bold"/>
              </a:rPr>
              <a:t>Informationen</a:t>
            </a:r>
            <a:endParaRPr lang="en-US" sz="10538" b="1" dirty="0">
              <a:solidFill>
                <a:srgbClr val="48BAC3"/>
              </a:solidFill>
              <a:latin typeface="Open Sans Ultra-Bold"/>
              <a:ea typeface="Open Sans Ultra-Bold"/>
              <a:cs typeface="Open Sans Ultra-Bold"/>
              <a:sym typeface="Open Sans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858000" y="647700"/>
            <a:ext cx="6973863" cy="6039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Evidenzbasierte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Empfehlungen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zur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Physiotherapie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320"/>
              </a:lnSpc>
            </a:pP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320"/>
              </a:lnSpc>
            </a:pP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aus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S1-Leitlinie,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weiteren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Literaturquellenkombiniert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mit</a:t>
            </a:r>
            <a:r>
              <a:rPr lang="en-US" sz="28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Anwendungstipps</a:t>
            </a: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320"/>
              </a:lnSpc>
            </a:pPr>
            <a:endParaRPr lang="en-US" sz="280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5320"/>
              </a:lnSpc>
            </a:pPr>
            <a:r>
              <a:rPr lang="en-US" sz="2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Autorin</a:t>
            </a:r>
            <a:r>
              <a:rPr lang="en-US" sz="20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Silke Filipovic</a:t>
            </a:r>
          </a:p>
          <a:p>
            <a:pPr algn="ctr">
              <a:lnSpc>
                <a:spcPts val="5320"/>
              </a:lnSpc>
            </a:pPr>
            <a:r>
              <a:rPr lang="en-US" sz="20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Filipovic.fkfortbildung@gmail.com</a:t>
            </a:r>
            <a:endParaRPr lang="en-US" sz="20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629400" y="7327699"/>
            <a:ext cx="7826350" cy="8451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dirty="0">
                <a:solidFill>
                  <a:srgbClr val="48BAC3"/>
                </a:solidFill>
                <a:latin typeface="Canva Sans"/>
                <a:ea typeface="Canva Sans"/>
                <a:cs typeface="Canva Sans"/>
                <a:sym typeface="Canva Sans"/>
              </a:rPr>
              <a:t>https://</a:t>
            </a:r>
            <a:r>
              <a:rPr lang="en-US" dirty="0" err="1">
                <a:solidFill>
                  <a:srgbClr val="48BAC3"/>
                </a:solidFill>
                <a:latin typeface="Canva Sans"/>
                <a:ea typeface="Canva Sans"/>
                <a:cs typeface="Canva Sans"/>
                <a:sym typeface="Canva Sans"/>
              </a:rPr>
              <a:t>www.physio-deutschland.de</a:t>
            </a:r>
            <a:r>
              <a:rPr lang="en-US" dirty="0">
                <a:solidFill>
                  <a:srgbClr val="48BAC3"/>
                </a:solidFill>
                <a:latin typeface="Canva Sans"/>
                <a:ea typeface="Canva Sans"/>
                <a:cs typeface="Canva Sans"/>
                <a:sym typeface="Canva Sans"/>
              </a:rPr>
              <a:t>/</a:t>
            </a:r>
            <a:r>
              <a:rPr lang="en-US" dirty="0" err="1">
                <a:solidFill>
                  <a:srgbClr val="48BAC3"/>
                </a:solidFill>
                <a:latin typeface="Canva Sans"/>
                <a:ea typeface="Canva Sans"/>
                <a:cs typeface="Canva Sans"/>
                <a:sym typeface="Canva Sans"/>
              </a:rPr>
              <a:t>downloads.html</a:t>
            </a:r>
            <a:endParaRPr lang="en-US" dirty="0">
              <a:solidFill>
                <a:srgbClr val="48BAC3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500"/>
              </a:lnSpc>
            </a:pP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(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im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Mitgliederbereich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 ab 26.3.25 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zu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finden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oder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 bitte 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bei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 mir </a:t>
            </a:r>
            <a:r>
              <a:rPr lang="en-US" dirty="0" err="1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anfragen</a:t>
            </a:r>
            <a:r>
              <a:rPr lang="en-US" dirty="0">
                <a:solidFill>
                  <a:srgbClr val="F7FDFE"/>
                </a:solidFill>
                <a:latin typeface="Canva Sans"/>
                <a:ea typeface="Canva Sans"/>
                <a:cs typeface="Canva Sans"/>
                <a:sym typeface="Canva Sans"/>
              </a:rPr>
              <a:t>)</a:t>
            </a:r>
          </a:p>
        </p:txBody>
      </p:sp>
      <p:sp>
        <p:nvSpPr>
          <p:cNvPr id="7" name="Freeform 7"/>
          <p:cNvSpPr/>
          <p:nvPr/>
        </p:nvSpPr>
        <p:spPr>
          <a:xfrm>
            <a:off x="16978296" y="8502170"/>
            <a:ext cx="1077836" cy="1679029"/>
          </a:xfrm>
          <a:custGeom>
            <a:avLst/>
            <a:gdLst/>
            <a:ahLst/>
            <a:cxnLst/>
            <a:rect l="l" t="t" r="r" b="b"/>
            <a:pathLst>
              <a:path w="1077836" h="1679029">
                <a:moveTo>
                  <a:pt x="0" y="0"/>
                </a:moveTo>
                <a:lnTo>
                  <a:pt x="1077836" y="0"/>
                </a:lnTo>
                <a:lnTo>
                  <a:pt x="1077836" y="1679028"/>
                </a:lnTo>
                <a:lnTo>
                  <a:pt x="0" y="1679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pic>
        <p:nvPicPr>
          <p:cNvPr id="18" name="Audio 17">
            <a:extLst>
              <a:ext uri="{FF2B5EF4-FFF2-40B4-BE49-F238E27FC236}">
                <a16:creationId xmlns:a16="http://schemas.microsoft.com/office/drawing/2014/main" id="{9F1A6280-BD79-234F-002A-889355805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  <p:pic>
        <p:nvPicPr>
          <p:cNvPr id="19" name="Grafik 18" descr="Ein Bild, das Menschliches Gesicht, Person, Lächeln, Brille enthält.&#10;&#10;KI-generierte Inhalte können fehlerhaft sein.">
            <a:extLst>
              <a:ext uri="{FF2B5EF4-FFF2-40B4-BE49-F238E27FC236}">
                <a16:creationId xmlns:a16="http://schemas.microsoft.com/office/drawing/2014/main" id="{96BB797B-B7D2-9EAA-2F91-6F37CDEC08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99" y="6466123"/>
            <a:ext cx="3200401" cy="2133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01"/>
    </mc:Choice>
    <mc:Fallback xmlns="">
      <p:transition spd="slow" advTm="4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Benutzerdefiniert</PresentationFormat>
  <Paragraphs>60</Paragraphs>
  <Slides>5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7" baseType="lpstr">
      <vt:lpstr>Breathing</vt:lpstr>
      <vt:lpstr>Lato</vt:lpstr>
      <vt:lpstr>Themysion</vt:lpstr>
      <vt:lpstr>Lato Italics</vt:lpstr>
      <vt:lpstr>Biro Script Plus</vt:lpstr>
      <vt:lpstr> Avenir Next Arabic Bold</vt:lpstr>
      <vt:lpstr>Arial</vt:lpstr>
      <vt:lpstr>Open Sans Ultra-Bold</vt:lpstr>
      <vt:lpstr>Calibri</vt:lpstr>
      <vt:lpstr>Canva Sans Bold</vt:lpstr>
      <vt:lpstr>Canva Sans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Atem</dc:title>
  <dc:creator>Preckel-Schwarz Josephine</dc:creator>
  <cp:lastModifiedBy>Preckel-Schwarz Josephine</cp:lastModifiedBy>
  <cp:revision>5</cp:revision>
  <dcterms:created xsi:type="dcterms:W3CDTF">2006-08-16T00:00:00Z</dcterms:created>
  <dcterms:modified xsi:type="dcterms:W3CDTF">2025-03-24T07:56:10Z</dcterms:modified>
  <dc:identifier>DAGhZi_W9kI</dc:identifier>
</cp:coreProperties>
</file>